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95528" y="2326978"/>
            <a:ext cx="1036015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 sz="6000" b="1">
                <a:latin typeface="Segoe UI"/>
              </a:defRPr>
            </a:pPr>
            <a:r>
              <a:rPr lang="en-US" sz="4800" cap="all" dirty="0"/>
              <a:t>ITC POWERPOINT </a:t>
            </a:r>
            <a:r>
              <a:rPr sz="4800" cap="all" dirty="0"/>
              <a:t>Presentation Guidelines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59504" y="4649365"/>
            <a:ext cx="102322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 sz="3600">
                <a:latin typeface="Segoe UI"/>
              </a:defRPr>
            </a:pPr>
            <a:r>
              <a:rPr lang="en-US" sz="2000" dirty="0"/>
              <a:t>The following slides present guidelines and suggestions for the use of fonts, colors, and graphics when preparing PowerPoint presentations for the conference</a:t>
            </a:r>
          </a:p>
          <a:p>
            <a:pPr algn="ctr">
              <a:defRPr sz="3600">
                <a:latin typeface="Segoe UI"/>
              </a:defRPr>
            </a:pPr>
            <a:endParaRPr lang="en-US" sz="2000" dirty="0"/>
          </a:p>
          <a:p>
            <a:pPr algn="ctr">
              <a:defRPr sz="3600">
                <a:latin typeface="Segoe UI"/>
              </a:defRPr>
            </a:pPr>
            <a:r>
              <a:rPr lang="en-US" sz="2000" dirty="0"/>
              <a:t>April 2025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54C8AC9-AADC-F24D-02F3-5559BFC241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498" y="197736"/>
            <a:ext cx="11352212" cy="137492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274320"/>
            <a:ext cx="10360152" cy="109728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latin typeface="Segoe UI"/>
              </a:defRPr>
            </a:pPr>
            <a:r>
              <a:t>Final Checklist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368521"/>
            <a:ext cx="10445552" cy="483209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endParaRPr dirty="0"/>
          </a:p>
          <a:p>
            <a:pPr>
              <a:spcAft>
                <a:spcPts val="1600"/>
              </a:spcAft>
              <a:defRPr sz="3000">
                <a:solidFill>
                  <a:srgbClr val="000000"/>
                </a:solidFill>
                <a:latin typeface="Segoe UI"/>
              </a:defRPr>
            </a:pPr>
            <a:r>
              <a:rPr dirty="0"/>
              <a:t>✔ Font size ≥ 24pt</a:t>
            </a:r>
          </a:p>
          <a:p>
            <a:pPr>
              <a:spcAft>
                <a:spcPts val="1600"/>
              </a:spcAft>
              <a:defRPr sz="3000">
                <a:solidFill>
                  <a:srgbClr val="000000"/>
                </a:solidFill>
                <a:latin typeface="Segoe UI"/>
              </a:defRPr>
            </a:pPr>
            <a:r>
              <a:rPr dirty="0"/>
              <a:t>✔ One idea per slide</a:t>
            </a:r>
          </a:p>
          <a:p>
            <a:pPr>
              <a:spcAft>
                <a:spcPts val="1600"/>
              </a:spcAft>
              <a:defRPr sz="3000">
                <a:solidFill>
                  <a:srgbClr val="000000"/>
                </a:solidFill>
                <a:latin typeface="Segoe UI"/>
              </a:defRPr>
            </a:pPr>
            <a:r>
              <a:rPr dirty="0"/>
              <a:t>✔ Consistent layout and style</a:t>
            </a:r>
          </a:p>
          <a:p>
            <a:pPr>
              <a:spcAft>
                <a:spcPts val="1600"/>
              </a:spcAft>
              <a:defRPr sz="3000">
                <a:solidFill>
                  <a:srgbClr val="000000"/>
                </a:solidFill>
                <a:latin typeface="Segoe UI"/>
              </a:defRPr>
            </a:pPr>
            <a:r>
              <a:rPr dirty="0"/>
              <a:t>✔ Readable charts and graphs</a:t>
            </a:r>
            <a:r>
              <a:rPr lang="en-US" dirty="0"/>
              <a:t> (even from back of the room)</a:t>
            </a:r>
            <a:endParaRPr dirty="0"/>
          </a:p>
          <a:p>
            <a:pPr>
              <a:spcAft>
                <a:spcPts val="1600"/>
              </a:spcAft>
              <a:defRPr sz="3000">
                <a:solidFill>
                  <a:srgbClr val="000000"/>
                </a:solidFill>
                <a:latin typeface="Segoe UI"/>
              </a:defRPr>
            </a:pPr>
            <a:r>
              <a:rPr dirty="0"/>
              <a:t>✔ Proper use of color contrast</a:t>
            </a:r>
          </a:p>
          <a:p>
            <a:pPr>
              <a:spcAft>
                <a:spcPts val="1600"/>
              </a:spcAft>
              <a:defRPr sz="3000">
                <a:solidFill>
                  <a:srgbClr val="000000"/>
                </a:solidFill>
                <a:latin typeface="Segoe UI"/>
              </a:defRPr>
            </a:pPr>
            <a:r>
              <a:rPr dirty="0"/>
              <a:t>✔ Slides support—not replace—you</a:t>
            </a:r>
            <a:endParaRPr lang="en-US" dirty="0"/>
          </a:p>
          <a:p>
            <a:pPr>
              <a:spcAft>
                <a:spcPts val="1600"/>
              </a:spcAft>
              <a:defRPr sz="3000">
                <a:solidFill>
                  <a:srgbClr val="000000"/>
                </a:solidFill>
                <a:latin typeface="Segoe UI"/>
              </a:defRPr>
            </a:pPr>
            <a:r>
              <a:rPr lang="en-US" dirty="0"/>
              <a:t>✔ </a:t>
            </a:r>
            <a:r>
              <a:rPr lang="en-US" b="1" u="sng" dirty="0"/>
              <a:t>Keep branding subtle and non-distracting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274320"/>
            <a:ext cx="10360152" cy="109728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latin typeface="Segoe UI"/>
              </a:defRPr>
            </a:pPr>
            <a:r>
              <a:t>Purpose of Your Slides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645920"/>
            <a:ext cx="10497312" cy="30880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dirty="0"/>
          </a:p>
          <a:p>
            <a:pPr marL="457200" indent="-457200">
              <a:spcAft>
                <a:spcPts val="1600"/>
              </a:spcAft>
              <a:buFont typeface="Arial" panose="020B0604020202020204" pitchFamily="34" charset="0"/>
              <a:buChar char="•"/>
              <a:defRPr sz="3000">
                <a:solidFill>
                  <a:srgbClr val="000000"/>
                </a:solidFill>
                <a:latin typeface="Segoe UI"/>
              </a:defRPr>
            </a:pPr>
            <a:r>
              <a:rPr dirty="0"/>
              <a:t>Slides should enhance your presentation—not be the presentation.</a:t>
            </a:r>
          </a:p>
          <a:p>
            <a:pPr marL="457200" indent="-457200">
              <a:spcAft>
                <a:spcPts val="1600"/>
              </a:spcAft>
              <a:buFont typeface="Arial" panose="020B0604020202020204" pitchFamily="34" charset="0"/>
              <a:buChar char="•"/>
              <a:defRPr sz="3000">
                <a:solidFill>
                  <a:srgbClr val="000000"/>
                </a:solidFill>
                <a:latin typeface="Segoe UI"/>
              </a:defRPr>
            </a:pPr>
            <a:r>
              <a:rPr dirty="0"/>
              <a:t>Use them to highlight key points and reinforce your message.</a:t>
            </a:r>
          </a:p>
          <a:p>
            <a:pPr marL="457200" indent="-457200">
              <a:spcAft>
                <a:spcPts val="1600"/>
              </a:spcAft>
              <a:buFont typeface="Arial" panose="020B0604020202020204" pitchFamily="34" charset="0"/>
              <a:buChar char="•"/>
              <a:defRPr sz="3000">
                <a:solidFill>
                  <a:srgbClr val="000000"/>
                </a:solidFill>
                <a:latin typeface="Segoe UI"/>
              </a:defRPr>
            </a:pPr>
            <a:r>
              <a:rPr dirty="0"/>
              <a:t>Keep content short and visually engaging.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274320"/>
            <a:ext cx="10360152" cy="109728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latin typeface="Segoe UI"/>
              </a:defRPr>
            </a:pPr>
            <a:r>
              <a:t>Slide Layout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645920"/>
            <a:ext cx="10360152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dirty="0"/>
          </a:p>
          <a:p>
            <a:pPr marL="457200" indent="-457200">
              <a:spcAft>
                <a:spcPts val="1600"/>
              </a:spcAft>
              <a:buFont typeface="Arial" panose="020B0604020202020204" pitchFamily="34" charset="0"/>
              <a:buChar char="•"/>
              <a:defRPr sz="3000">
                <a:solidFill>
                  <a:srgbClr val="000000"/>
                </a:solidFill>
                <a:latin typeface="Segoe UI"/>
              </a:defRPr>
            </a:pPr>
            <a:r>
              <a:rPr dirty="0"/>
              <a:t>Maintain layout continuity across slides.</a:t>
            </a:r>
          </a:p>
          <a:p>
            <a:pPr marL="457200" indent="-457200">
              <a:spcAft>
                <a:spcPts val="1600"/>
              </a:spcAft>
              <a:buFont typeface="Arial" panose="020B0604020202020204" pitchFamily="34" charset="0"/>
              <a:buChar char="•"/>
              <a:defRPr sz="3000">
                <a:solidFill>
                  <a:srgbClr val="000000"/>
                </a:solidFill>
                <a:latin typeface="Segoe UI"/>
              </a:defRPr>
            </a:pPr>
            <a:r>
              <a:rPr dirty="0"/>
              <a:t>Headings, margins, and logos should remain in the same positions.</a:t>
            </a:r>
          </a:p>
          <a:p>
            <a:pPr marL="457200" indent="-457200">
              <a:spcAft>
                <a:spcPts val="1600"/>
              </a:spcAft>
              <a:buFont typeface="Arial" panose="020B0604020202020204" pitchFamily="34" charset="0"/>
              <a:buChar char="•"/>
              <a:defRPr sz="3000">
                <a:solidFill>
                  <a:srgbClr val="000000"/>
                </a:solidFill>
                <a:latin typeface="Segoe UI"/>
              </a:defRPr>
            </a:pPr>
            <a:r>
              <a:rPr dirty="0"/>
              <a:t>Be consistent with fonts, font sizes, and colors.</a:t>
            </a:r>
          </a:p>
          <a:p>
            <a:pPr marL="457200" indent="-457200">
              <a:spcAft>
                <a:spcPts val="1600"/>
              </a:spcAft>
              <a:buFont typeface="Arial" panose="020B0604020202020204" pitchFamily="34" charset="0"/>
              <a:buChar char="•"/>
              <a:defRPr sz="3000">
                <a:solidFill>
                  <a:srgbClr val="000000"/>
                </a:solidFill>
                <a:latin typeface="Segoe UI"/>
              </a:defRPr>
            </a:pPr>
            <a:r>
              <a:rPr dirty="0"/>
              <a:t>Use whitespace effectively to avoid clutter.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274320"/>
            <a:ext cx="10360152" cy="109728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latin typeface="Segoe UI"/>
              </a:defRPr>
            </a:pPr>
            <a:r>
              <a:rPr dirty="0"/>
              <a:t>Fonts: Style and Size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645920"/>
            <a:ext cx="10204704" cy="28315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dirty="0"/>
          </a:p>
          <a:p>
            <a:pPr marL="457200" indent="-457200">
              <a:spcAft>
                <a:spcPts val="1600"/>
              </a:spcAft>
              <a:buFont typeface="Arial" panose="020B0604020202020204" pitchFamily="34" charset="0"/>
              <a:buChar char="•"/>
              <a:defRPr sz="3000">
                <a:solidFill>
                  <a:srgbClr val="000000"/>
                </a:solidFill>
                <a:latin typeface="Segoe UI"/>
              </a:defRPr>
            </a:pPr>
            <a:r>
              <a:rPr dirty="0"/>
              <a:t>Use easy-to-read fonts like Segoe UI, Arial, or Calibri.</a:t>
            </a:r>
          </a:p>
          <a:p>
            <a:pPr marL="457200" indent="-457200">
              <a:spcAft>
                <a:spcPts val="1600"/>
              </a:spcAft>
              <a:buFont typeface="Arial" panose="020B0604020202020204" pitchFamily="34" charset="0"/>
              <a:buChar char="•"/>
              <a:defRPr sz="3000">
                <a:solidFill>
                  <a:srgbClr val="000000"/>
                </a:solidFill>
                <a:latin typeface="Segoe UI"/>
              </a:defRPr>
            </a:pPr>
            <a:r>
              <a:rPr dirty="0"/>
              <a:t>Use 40pt+ for titles, 32pt+ for subtitles or bullets.</a:t>
            </a:r>
          </a:p>
          <a:p>
            <a:pPr marL="457200" indent="-457200">
              <a:spcAft>
                <a:spcPts val="1600"/>
              </a:spcAft>
              <a:buFont typeface="Arial" panose="020B0604020202020204" pitchFamily="34" charset="0"/>
              <a:buChar char="•"/>
              <a:defRPr sz="3000">
                <a:solidFill>
                  <a:srgbClr val="000000"/>
                </a:solidFill>
                <a:latin typeface="Segoe UI"/>
              </a:defRPr>
            </a:pPr>
            <a:r>
              <a:rPr dirty="0"/>
              <a:t>Avoid font sizes smaller than 24pt for main content.</a:t>
            </a:r>
          </a:p>
          <a:p>
            <a:pPr marL="457200" indent="-457200">
              <a:spcAft>
                <a:spcPts val="1600"/>
              </a:spcAft>
              <a:buFont typeface="Arial" panose="020B0604020202020204" pitchFamily="34" charset="0"/>
              <a:buChar char="•"/>
              <a:defRPr sz="3000">
                <a:solidFill>
                  <a:srgbClr val="000000"/>
                </a:solidFill>
                <a:latin typeface="Segoe UI"/>
              </a:defRPr>
            </a:pPr>
            <a:r>
              <a:rPr dirty="0"/>
              <a:t>Avoid decorative or compressed fonts.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274320"/>
            <a:ext cx="10360152" cy="109728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latin typeface="Segoe UI"/>
              </a:defRPr>
            </a:pPr>
            <a:r>
              <a:t>Font Readability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645920"/>
            <a:ext cx="8558784" cy="35291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dirty="0"/>
          </a:p>
          <a:p>
            <a:pPr marL="457200" indent="-457200">
              <a:spcAft>
                <a:spcPts val="1600"/>
              </a:spcAft>
              <a:buFont typeface="Arial" panose="020B0604020202020204" pitchFamily="34" charset="0"/>
              <a:buChar char="•"/>
              <a:defRPr sz="3000">
                <a:solidFill>
                  <a:srgbClr val="000000"/>
                </a:solidFill>
                <a:latin typeface="Segoe UI"/>
              </a:defRPr>
            </a:pPr>
            <a:r>
              <a:rPr dirty="0"/>
              <a:t>Avoid using ALL CAPS—it reduces readability.</a:t>
            </a:r>
          </a:p>
          <a:p>
            <a:pPr marL="457200" indent="-457200">
              <a:spcAft>
                <a:spcPts val="1600"/>
              </a:spcAft>
              <a:buFont typeface="Arial" panose="020B0604020202020204" pitchFamily="34" charset="0"/>
              <a:buChar char="•"/>
              <a:defRPr sz="3000">
                <a:solidFill>
                  <a:srgbClr val="000000"/>
                </a:solidFill>
                <a:latin typeface="Segoe UI"/>
              </a:defRPr>
            </a:pPr>
            <a:r>
              <a:rPr dirty="0"/>
              <a:t>Limit italics and bold to highlight key points.</a:t>
            </a:r>
          </a:p>
          <a:p>
            <a:pPr marL="457200" indent="-457200">
              <a:spcAft>
                <a:spcPts val="1600"/>
              </a:spcAft>
              <a:buFont typeface="Arial" panose="020B0604020202020204" pitchFamily="34" charset="0"/>
              <a:buChar char="•"/>
              <a:defRPr sz="3000">
                <a:solidFill>
                  <a:srgbClr val="000000"/>
                </a:solidFill>
                <a:latin typeface="Segoe UI"/>
              </a:defRPr>
            </a:pPr>
            <a:r>
              <a:rPr dirty="0"/>
              <a:t>Use consistent font styles across slides.</a:t>
            </a:r>
            <a:endParaRPr lang="en-US" dirty="0"/>
          </a:p>
          <a:p>
            <a:pPr marL="457200" indent="-457200">
              <a:spcAft>
                <a:spcPts val="1600"/>
              </a:spcAft>
              <a:buFont typeface="Arial" panose="020B0604020202020204" pitchFamily="34" charset="0"/>
              <a:buChar char="•"/>
              <a:defRPr sz="3000">
                <a:solidFill>
                  <a:srgbClr val="000000"/>
                </a:solidFill>
                <a:latin typeface="Segoe UI"/>
              </a:defRPr>
            </a:pPr>
            <a:r>
              <a:rPr lang="en-US" sz="3200" dirty="0">
                <a:solidFill>
                  <a:srgbClr val="9A00CC"/>
                </a:solidFill>
                <a:latin typeface="Gigi"/>
                <a:cs typeface="Gigi"/>
              </a:rPr>
              <a:t>Don’t</a:t>
            </a:r>
            <a:r>
              <a:rPr lang="en-US" sz="3200" spc="-10" dirty="0">
                <a:solidFill>
                  <a:srgbClr val="9A00CC"/>
                </a:solidFill>
                <a:latin typeface="Gigi"/>
                <a:cs typeface="Gigi"/>
              </a:rPr>
              <a:t> </a:t>
            </a:r>
            <a:r>
              <a:rPr lang="en-US" sz="3200" dirty="0">
                <a:solidFill>
                  <a:srgbClr val="9A00CC"/>
                </a:solidFill>
                <a:latin typeface="Gigi"/>
                <a:cs typeface="Gigi"/>
              </a:rPr>
              <a:t>Sacrifice</a:t>
            </a:r>
            <a:r>
              <a:rPr lang="en-US" sz="3200" spc="-10" dirty="0">
                <a:solidFill>
                  <a:srgbClr val="9A00CC"/>
                </a:solidFill>
                <a:latin typeface="Gigi"/>
                <a:cs typeface="Gigi"/>
              </a:rPr>
              <a:t> </a:t>
            </a:r>
            <a:r>
              <a:rPr lang="en-US" sz="3200" dirty="0">
                <a:solidFill>
                  <a:srgbClr val="9A00CC"/>
                </a:solidFill>
                <a:latin typeface="Gigi"/>
                <a:cs typeface="Gigi"/>
              </a:rPr>
              <a:t>Readability</a:t>
            </a:r>
            <a:r>
              <a:rPr lang="en-US" sz="3200" spc="-10" dirty="0">
                <a:solidFill>
                  <a:srgbClr val="9A00CC"/>
                </a:solidFill>
                <a:latin typeface="Gigi"/>
                <a:cs typeface="Gigi"/>
              </a:rPr>
              <a:t> </a:t>
            </a:r>
            <a:r>
              <a:rPr lang="en-US" sz="3200" dirty="0">
                <a:solidFill>
                  <a:srgbClr val="9A00CC"/>
                </a:solidFill>
                <a:latin typeface="Gigi"/>
                <a:cs typeface="Gigi"/>
              </a:rPr>
              <a:t>for</a:t>
            </a:r>
            <a:r>
              <a:rPr lang="en-US" sz="3200" spc="-10" dirty="0">
                <a:solidFill>
                  <a:srgbClr val="9A00CC"/>
                </a:solidFill>
                <a:latin typeface="Gigi"/>
                <a:cs typeface="Gigi"/>
              </a:rPr>
              <a:t> </a:t>
            </a:r>
            <a:r>
              <a:rPr lang="en-US" sz="3200" spc="-20" dirty="0">
                <a:solidFill>
                  <a:srgbClr val="9A00CC"/>
                </a:solidFill>
                <a:latin typeface="Gigi"/>
                <a:cs typeface="Gigi"/>
              </a:rPr>
              <a:t>Style</a:t>
            </a:r>
            <a:endParaRPr lang="en-US" sz="3200" dirty="0">
              <a:latin typeface="Gigi"/>
              <a:cs typeface="Gigi"/>
            </a:endParaRPr>
          </a:p>
          <a:p>
            <a:pPr marL="457200" indent="-457200">
              <a:spcAft>
                <a:spcPts val="1600"/>
              </a:spcAft>
              <a:buFont typeface="Arial" panose="020B0604020202020204" pitchFamily="34" charset="0"/>
              <a:buChar char="•"/>
              <a:defRPr sz="3000">
                <a:solidFill>
                  <a:srgbClr val="000000"/>
                </a:solidFill>
                <a:latin typeface="Segoe UI"/>
              </a:defRPr>
            </a:pP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274320"/>
            <a:ext cx="10360152" cy="109728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latin typeface="Segoe UI"/>
              </a:defRPr>
            </a:pPr>
            <a:r>
              <a:t>Color Usage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645920"/>
            <a:ext cx="10671048" cy="35496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dirty="0"/>
          </a:p>
          <a:p>
            <a:pPr marL="457200" indent="-457200">
              <a:spcAft>
                <a:spcPts val="1600"/>
              </a:spcAft>
              <a:buFont typeface="Arial" panose="020B0604020202020204" pitchFamily="34" charset="0"/>
              <a:buChar char="•"/>
              <a:defRPr sz="3000">
                <a:solidFill>
                  <a:srgbClr val="000000"/>
                </a:solidFill>
                <a:latin typeface="Segoe UI"/>
              </a:defRPr>
            </a:pPr>
            <a:r>
              <a:rPr dirty="0"/>
              <a:t>Use high-contrast color combinations (e.g., dark text on light background).</a:t>
            </a:r>
          </a:p>
          <a:p>
            <a:pPr marL="457200" indent="-457200">
              <a:spcAft>
                <a:spcPts val="1600"/>
              </a:spcAft>
              <a:buFont typeface="Arial" panose="020B0604020202020204" pitchFamily="34" charset="0"/>
              <a:buChar char="•"/>
              <a:defRPr sz="3000">
                <a:solidFill>
                  <a:srgbClr val="000000"/>
                </a:solidFill>
                <a:latin typeface="Segoe UI"/>
              </a:defRPr>
            </a:pPr>
            <a:r>
              <a:rPr dirty="0"/>
              <a:t>Avoid red/green combos—may be difficult for colorblind users.</a:t>
            </a:r>
          </a:p>
          <a:p>
            <a:pPr marL="457200" indent="-457200">
              <a:spcAft>
                <a:spcPts val="1600"/>
              </a:spcAft>
              <a:buFont typeface="Arial" panose="020B0604020202020204" pitchFamily="34" charset="0"/>
              <a:buChar char="•"/>
              <a:defRPr sz="3000">
                <a:solidFill>
                  <a:srgbClr val="000000"/>
                </a:solidFill>
                <a:latin typeface="Segoe UI"/>
              </a:defRPr>
            </a:pPr>
            <a:r>
              <a:rPr dirty="0"/>
              <a:t>Use colors purposefully to emphasize or differentiate content.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274320"/>
            <a:ext cx="10360152" cy="109728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latin typeface="Segoe UI"/>
              </a:defRPr>
            </a:pPr>
            <a:r>
              <a:t>Charts and Graphics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1" y="1645920"/>
            <a:ext cx="10689336" cy="30880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dirty="0"/>
          </a:p>
          <a:p>
            <a:pPr marL="457200" indent="-457200">
              <a:spcAft>
                <a:spcPts val="1600"/>
              </a:spcAft>
              <a:buFont typeface="Arial" panose="020B0604020202020204" pitchFamily="34" charset="0"/>
              <a:buChar char="•"/>
              <a:defRPr sz="3000">
                <a:solidFill>
                  <a:srgbClr val="000000"/>
                </a:solidFill>
                <a:latin typeface="Segoe UI"/>
              </a:defRPr>
            </a:pPr>
            <a:r>
              <a:rPr dirty="0"/>
              <a:t>Ensure charts are readable from the back of a room.</a:t>
            </a:r>
          </a:p>
          <a:p>
            <a:pPr marL="457200" indent="-457200">
              <a:spcAft>
                <a:spcPts val="1600"/>
              </a:spcAft>
              <a:buFont typeface="Arial" panose="020B0604020202020204" pitchFamily="34" charset="0"/>
              <a:buChar char="•"/>
              <a:defRPr sz="3000">
                <a:solidFill>
                  <a:srgbClr val="000000"/>
                </a:solidFill>
                <a:latin typeface="Segoe UI"/>
              </a:defRPr>
            </a:pPr>
            <a:r>
              <a:rPr dirty="0"/>
              <a:t>Avoid overly detailed graphics—keep them simple and clear.</a:t>
            </a:r>
          </a:p>
          <a:p>
            <a:pPr marL="457200" indent="-457200">
              <a:spcAft>
                <a:spcPts val="1600"/>
              </a:spcAft>
              <a:buFont typeface="Arial" panose="020B0604020202020204" pitchFamily="34" charset="0"/>
              <a:buChar char="•"/>
              <a:defRPr sz="3000">
                <a:solidFill>
                  <a:srgbClr val="000000"/>
                </a:solidFill>
                <a:latin typeface="Segoe UI"/>
              </a:defRPr>
            </a:pPr>
            <a:r>
              <a:rPr dirty="0"/>
              <a:t>Use large fonts and strong contrast for text and labels in charts.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274320"/>
            <a:ext cx="10360152" cy="109728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latin typeface="Segoe UI"/>
              </a:defRPr>
            </a:pPr>
            <a:r>
              <a:t>Bullets and Slide Content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645920"/>
            <a:ext cx="10199802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dirty="0"/>
          </a:p>
          <a:p>
            <a:pPr marL="457200" indent="-457200">
              <a:spcAft>
                <a:spcPts val="1600"/>
              </a:spcAft>
              <a:buFont typeface="Arial" panose="020B0604020202020204" pitchFamily="34" charset="0"/>
              <a:buChar char="•"/>
              <a:defRPr sz="3000">
                <a:solidFill>
                  <a:srgbClr val="000000"/>
                </a:solidFill>
                <a:latin typeface="Segoe UI"/>
              </a:defRPr>
            </a:pPr>
            <a:r>
              <a:rPr dirty="0"/>
              <a:t>Limit each slide to one main idea.</a:t>
            </a:r>
          </a:p>
          <a:p>
            <a:pPr marL="457200" indent="-457200">
              <a:spcAft>
                <a:spcPts val="1600"/>
              </a:spcAft>
              <a:buFont typeface="Arial" panose="020B0604020202020204" pitchFamily="34" charset="0"/>
              <a:buChar char="•"/>
              <a:defRPr sz="3000">
                <a:solidFill>
                  <a:srgbClr val="000000"/>
                </a:solidFill>
                <a:latin typeface="Segoe UI"/>
              </a:defRPr>
            </a:pPr>
            <a:r>
              <a:rPr dirty="0"/>
              <a:t>Use </a:t>
            </a:r>
            <a:r>
              <a:rPr lang="en-US" dirty="0"/>
              <a:t>3</a:t>
            </a:r>
            <a:r>
              <a:rPr dirty="0"/>
              <a:t>–6 bullet points per slide (1–2 lines each).</a:t>
            </a:r>
          </a:p>
          <a:p>
            <a:pPr marL="457200" indent="-457200">
              <a:spcAft>
                <a:spcPts val="1600"/>
              </a:spcAft>
              <a:buFont typeface="Arial" panose="020B0604020202020204" pitchFamily="34" charset="0"/>
              <a:buChar char="•"/>
              <a:defRPr sz="3000">
                <a:solidFill>
                  <a:srgbClr val="000000"/>
                </a:solidFill>
                <a:latin typeface="Segoe UI"/>
              </a:defRPr>
            </a:pPr>
            <a:r>
              <a:rPr dirty="0"/>
              <a:t>Slides are cues—not scripts. Speak to your content.</a:t>
            </a:r>
            <a:endParaRPr lang="en-US" dirty="0"/>
          </a:p>
          <a:p>
            <a:pPr marL="457200" indent="-457200">
              <a:spcAft>
                <a:spcPts val="1600"/>
              </a:spcAft>
              <a:buFont typeface="Arial" panose="020B0604020202020204" pitchFamily="34" charset="0"/>
              <a:buChar char="•"/>
              <a:defRPr sz="3000">
                <a:solidFill>
                  <a:srgbClr val="000000"/>
                </a:solidFill>
                <a:latin typeface="Segoe UI"/>
              </a:defRPr>
            </a:pPr>
            <a:r>
              <a:rPr lang="en-US" dirty="0"/>
              <a:t>Early slides give the audience a “framework” to build upon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274320"/>
            <a:ext cx="10360152" cy="109728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latin typeface="Segoe UI"/>
              </a:defRPr>
            </a:pPr>
            <a:r>
              <a:t>Templates and Branding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1" y="1645920"/>
            <a:ext cx="10360152" cy="30880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dirty="0"/>
          </a:p>
          <a:p>
            <a:pPr marL="457200" indent="-457200">
              <a:spcAft>
                <a:spcPts val="1600"/>
              </a:spcAft>
              <a:buFont typeface="Arial" panose="020B0604020202020204" pitchFamily="34" charset="0"/>
              <a:buChar char="•"/>
              <a:defRPr sz="3000">
                <a:solidFill>
                  <a:srgbClr val="000000"/>
                </a:solidFill>
                <a:latin typeface="Segoe UI"/>
              </a:defRPr>
            </a:pPr>
            <a:r>
              <a:rPr dirty="0"/>
              <a:t>Use a consistent template with a fixed color and font scheme.</a:t>
            </a:r>
          </a:p>
          <a:p>
            <a:pPr marL="457200" indent="-457200">
              <a:spcAft>
                <a:spcPts val="1600"/>
              </a:spcAft>
              <a:buFont typeface="Arial" panose="020B0604020202020204" pitchFamily="34" charset="0"/>
              <a:buChar char="•"/>
              <a:defRPr sz="3000">
                <a:solidFill>
                  <a:srgbClr val="000000"/>
                </a:solidFill>
                <a:latin typeface="Segoe UI"/>
              </a:defRPr>
            </a:pPr>
            <a:r>
              <a:rPr dirty="0"/>
              <a:t>Add your logo via the Slide Master—not manually on each slide.</a:t>
            </a:r>
          </a:p>
          <a:p>
            <a:pPr marL="457200" indent="-457200">
              <a:spcAft>
                <a:spcPts val="1600"/>
              </a:spcAft>
              <a:buFont typeface="Arial" panose="020B0604020202020204" pitchFamily="34" charset="0"/>
              <a:buChar char="•"/>
              <a:defRPr sz="3000">
                <a:solidFill>
                  <a:srgbClr val="000000"/>
                </a:solidFill>
                <a:latin typeface="Segoe UI"/>
              </a:defRPr>
            </a:pPr>
            <a:r>
              <a:rPr b="1" u="sng" dirty="0"/>
              <a:t>Keep branding subtle and non-distracting.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390</Words>
  <Application>Microsoft Macintosh PowerPoint</Application>
  <PresentationFormat>Custom</PresentationFormat>
  <Paragraphs>57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Gigi</vt:lpstr>
      <vt:lpstr>Segoe UI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>generated using python-pptx</dc:description>
  <cp:lastModifiedBy>Lena Moran</cp:lastModifiedBy>
  <cp:revision>4</cp:revision>
  <dcterms:created xsi:type="dcterms:W3CDTF">2013-01-27T09:14:16Z</dcterms:created>
  <dcterms:modified xsi:type="dcterms:W3CDTF">2025-04-03T17:13:18Z</dcterms:modified>
  <cp:category/>
</cp:coreProperties>
</file>